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90" r:id="rId15"/>
    <p:sldId id="269" r:id="rId16"/>
    <p:sldId id="270" r:id="rId17"/>
    <p:sldId id="271" r:id="rId18"/>
    <p:sldId id="281" r:id="rId19"/>
    <p:sldId id="272" r:id="rId20"/>
    <p:sldId id="282" r:id="rId21"/>
    <p:sldId id="273" r:id="rId22"/>
    <p:sldId id="274" r:id="rId23"/>
    <p:sldId id="275" r:id="rId24"/>
    <p:sldId id="276" r:id="rId25"/>
    <p:sldId id="277" r:id="rId26"/>
    <p:sldId id="289" r:id="rId27"/>
    <p:sldId id="278" r:id="rId28"/>
    <p:sldId id="279" r:id="rId29"/>
    <p:sldId id="280" r:id="rId30"/>
    <p:sldId id="283" r:id="rId31"/>
    <p:sldId id="284" r:id="rId32"/>
    <p:sldId id="285" r:id="rId33"/>
    <p:sldId id="286" r:id="rId34"/>
    <p:sldId id="287"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6620289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57ED65-5953-44B5-BC49-D172F9297E33}"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340405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78608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78041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061362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22717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325559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364654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30251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68414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7ED65-5953-44B5-BC49-D172F9297E33}"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122601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57ED65-5953-44B5-BC49-D172F9297E33}"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202711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57ED65-5953-44B5-BC49-D172F9297E33}" type="datetimeFigureOut">
              <a:rPr lang="en-IN" smtClean="0"/>
              <a:t>18-05-2020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3069936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57ED65-5953-44B5-BC49-D172F9297E33}" type="datetimeFigureOut">
              <a:rPr lang="en-IN" smtClean="0"/>
              <a:t>18-05-2020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89777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157ED65-5953-44B5-BC49-D172F9297E33}" type="datetimeFigureOut">
              <a:rPr lang="en-IN" smtClean="0"/>
              <a:t>18-05-2020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1260833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57ED65-5953-44B5-BC49-D172F9297E33}"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1487343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57ED65-5953-44B5-BC49-D172F9297E33}"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07970E-417E-49E5-BAC7-61976BB8295E}" type="slidenum">
              <a:rPr lang="en-IN" smtClean="0"/>
              <a:t>‹#›</a:t>
            </a:fld>
            <a:endParaRPr lang="en-IN"/>
          </a:p>
        </p:txBody>
      </p:sp>
    </p:spTree>
    <p:extLst>
      <p:ext uri="{BB962C8B-B14F-4D97-AF65-F5344CB8AC3E}">
        <p14:creationId xmlns:p14="http://schemas.microsoft.com/office/powerpoint/2010/main" val="874755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57ED65-5953-44B5-BC49-D172F9297E33}" type="datetimeFigureOut">
              <a:rPr lang="en-IN" smtClean="0"/>
              <a:t>18-05-2020</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07970E-417E-49E5-BAC7-61976BB8295E}" type="slidenum">
              <a:rPr lang="en-IN" smtClean="0"/>
              <a:t>‹#›</a:t>
            </a:fld>
            <a:endParaRPr lang="en-IN"/>
          </a:p>
        </p:txBody>
      </p:sp>
    </p:spTree>
    <p:extLst>
      <p:ext uri="{BB962C8B-B14F-4D97-AF65-F5344CB8AC3E}">
        <p14:creationId xmlns:p14="http://schemas.microsoft.com/office/powerpoint/2010/main" val="105566420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8AD542-E153-4D5C-B388-1E11A40ABF1C}"/>
              </a:ext>
            </a:extLst>
          </p:cNvPr>
          <p:cNvSpPr/>
          <p:nvPr/>
        </p:nvSpPr>
        <p:spPr>
          <a:xfrm>
            <a:off x="2416921" y="1644563"/>
            <a:ext cx="7145093" cy="707886"/>
          </a:xfrm>
          <a:prstGeom prst="rect">
            <a:avLst/>
          </a:prstGeom>
          <a:solidFill>
            <a:schemeClr val="tx1"/>
          </a:solidFill>
        </p:spPr>
        <p:txBody>
          <a:bodyPr wrap="square" lIns="91440" tIns="45720" rIns="91440" bIns="45720">
            <a:spAutoFit/>
          </a:bodyPr>
          <a:lstStyle/>
          <a:p>
            <a:pPr algn="ctr"/>
            <a:r>
              <a:rPr lang="en-US" sz="4000" b="0" cap="none" spc="0" dirty="0">
                <a:ln w="0"/>
                <a:solidFill>
                  <a:srgbClr val="002060"/>
                </a:solidFill>
                <a:effectLst>
                  <a:outerShdw blurRad="38100" dist="19050" dir="2700000" algn="tl" rotWithShape="0">
                    <a:schemeClr val="dk1">
                      <a:alpha val="40000"/>
                    </a:schemeClr>
                  </a:outerShdw>
                </a:effectLst>
              </a:rPr>
              <a:t>SOFTWARE ENGINEERING</a:t>
            </a:r>
          </a:p>
        </p:txBody>
      </p:sp>
      <p:pic>
        <p:nvPicPr>
          <p:cNvPr id="5" name="Picture 2" descr="C:\xampp\htdocs\SE PROJECT\logo.png">
            <a:extLst>
              <a:ext uri="{FF2B5EF4-FFF2-40B4-BE49-F238E27FC236}">
                <a16:creationId xmlns:a16="http://schemas.microsoft.com/office/drawing/2014/main" id="{A519741F-9FE6-4E53-96DE-D93541B43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076" y="4796889"/>
            <a:ext cx="7663948" cy="13618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582AEC-3BCF-414E-A145-68D5E5768964}"/>
              </a:ext>
            </a:extLst>
          </p:cNvPr>
          <p:cNvSpPr/>
          <p:nvPr/>
        </p:nvSpPr>
        <p:spPr>
          <a:xfrm>
            <a:off x="4036892" y="2739997"/>
            <a:ext cx="3899745" cy="707886"/>
          </a:xfrm>
          <a:prstGeom prst="rect">
            <a:avLst/>
          </a:prstGeom>
          <a:solidFill>
            <a:schemeClr val="tx1"/>
          </a:solidFill>
        </p:spPr>
        <p:txBody>
          <a:bodyPr wrap="square" lIns="91440" tIns="45720" rIns="91440" bIns="45720">
            <a:spAutoFit/>
          </a:bodyPr>
          <a:lstStyle/>
          <a:p>
            <a:pPr algn="ctr"/>
            <a:r>
              <a:rPr lang="en-US" sz="4000" dirty="0">
                <a:ln w="0"/>
                <a:solidFill>
                  <a:srgbClr val="002060"/>
                </a:solidFill>
                <a:effectLst>
                  <a:outerShdw blurRad="38100" dist="19050" dir="2700000" algn="tl" rotWithShape="0">
                    <a:schemeClr val="dk1">
                      <a:alpha val="40000"/>
                    </a:schemeClr>
                  </a:outerShdw>
                </a:effectLst>
              </a:rPr>
              <a:t> PROJECT REVIEW</a:t>
            </a:r>
            <a:endParaRPr lang="en-US" sz="4000" b="0" cap="none" spc="0" dirty="0">
              <a:ln w="0"/>
              <a:solidFill>
                <a:srgbClr val="002060"/>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A765DBC3-88DF-4FFC-A983-6C41F065DF17}"/>
              </a:ext>
            </a:extLst>
          </p:cNvPr>
          <p:cNvSpPr/>
          <p:nvPr/>
        </p:nvSpPr>
        <p:spPr>
          <a:xfrm>
            <a:off x="3625047" y="3701455"/>
            <a:ext cx="4782107" cy="707886"/>
          </a:xfrm>
          <a:prstGeom prst="rect">
            <a:avLst/>
          </a:prstGeom>
          <a:solidFill>
            <a:schemeClr val="tx1"/>
          </a:solidFill>
        </p:spPr>
        <p:txBody>
          <a:bodyPr wrap="square" lIns="91440" tIns="45720" rIns="91440" bIns="45720">
            <a:spAutoFit/>
          </a:bodyPr>
          <a:lstStyle/>
          <a:p>
            <a:pPr algn="ctr"/>
            <a:r>
              <a:rPr lang="en-US" sz="4000" dirty="0">
                <a:ln w="0"/>
                <a:solidFill>
                  <a:srgbClr val="002060"/>
                </a:solidFill>
                <a:effectLst>
                  <a:outerShdw blurRad="38100" dist="19050" dir="2700000" algn="tl" rotWithShape="0">
                    <a:schemeClr val="dk1">
                      <a:alpha val="40000"/>
                    </a:schemeClr>
                  </a:outerShdw>
                </a:effectLst>
              </a:rPr>
              <a:t> FINAL PRESENTATION</a:t>
            </a:r>
            <a:endParaRPr lang="en-US" sz="4000" b="0" cap="none" spc="0" dirty="0">
              <a:ln w="0"/>
              <a:solidFill>
                <a:srgbClr val="00206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96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D54E06-BE62-4D00-ACA7-8425FA5D57CC}"/>
              </a:ext>
            </a:extLst>
          </p:cNvPr>
          <p:cNvSpPr/>
          <p:nvPr/>
        </p:nvSpPr>
        <p:spPr>
          <a:xfrm>
            <a:off x="3559699"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sp>
        <p:nvSpPr>
          <p:cNvPr id="5" name="Rectangle 4">
            <a:extLst>
              <a:ext uri="{FF2B5EF4-FFF2-40B4-BE49-F238E27FC236}">
                <a16:creationId xmlns:a16="http://schemas.microsoft.com/office/drawing/2014/main" id="{A73F2352-DB89-425E-B0D9-611538C298D3}"/>
              </a:ext>
            </a:extLst>
          </p:cNvPr>
          <p:cNvSpPr/>
          <p:nvPr/>
        </p:nvSpPr>
        <p:spPr>
          <a:xfrm>
            <a:off x="695417" y="1356894"/>
            <a:ext cx="10508203" cy="1600438"/>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5: DIY World</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This module contains the writeups available for various DIY crafts that students can try . </a:t>
            </a:r>
          </a:p>
        </p:txBody>
      </p:sp>
      <p:sp>
        <p:nvSpPr>
          <p:cNvPr id="6" name="Rectangle 5">
            <a:extLst>
              <a:ext uri="{FF2B5EF4-FFF2-40B4-BE49-F238E27FC236}">
                <a16:creationId xmlns:a16="http://schemas.microsoft.com/office/drawing/2014/main" id="{59B26A44-00CF-423D-A2B4-4FD8C0890CF0}"/>
              </a:ext>
            </a:extLst>
          </p:cNvPr>
          <p:cNvSpPr/>
          <p:nvPr/>
        </p:nvSpPr>
        <p:spPr>
          <a:xfrm>
            <a:off x="659907" y="3331345"/>
            <a:ext cx="10543713" cy="1969770"/>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6: Projects</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Here students can find projects on various fields and                                                                                                                  learn more and build their own projects. This also helps students in doing their projects for Engineering </a:t>
            </a:r>
            <a:r>
              <a:rPr lang="en-US" sz="2400" dirty="0" err="1">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clinics.This</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also shows projects done by students.</a:t>
            </a:r>
          </a:p>
        </p:txBody>
      </p:sp>
      <p:pic>
        <p:nvPicPr>
          <p:cNvPr id="7" name="Picture 2" descr="C:\xampp\htdocs\SE PROJECT\logo.png">
            <a:extLst>
              <a:ext uri="{FF2B5EF4-FFF2-40B4-BE49-F238E27FC236}">
                <a16:creationId xmlns:a16="http://schemas.microsoft.com/office/drawing/2014/main" id="{2D24C689-1B35-4307-9CC4-3EB049422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8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903D49-40DB-4319-A553-4A4D99A7E773}"/>
              </a:ext>
            </a:extLst>
          </p:cNvPr>
          <p:cNvSpPr/>
          <p:nvPr/>
        </p:nvSpPr>
        <p:spPr>
          <a:xfrm>
            <a:off x="3559699"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pic>
        <p:nvPicPr>
          <p:cNvPr id="5" name="Picture 2" descr="C:\xampp\htdocs\SE PROJECT\logo.png">
            <a:extLst>
              <a:ext uri="{FF2B5EF4-FFF2-40B4-BE49-F238E27FC236}">
                <a16:creationId xmlns:a16="http://schemas.microsoft.com/office/drawing/2014/main" id="{CE49D4CC-D2D1-457A-AB2F-74F657237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899B71-B853-4824-B81B-5B3ED33AC207}"/>
              </a:ext>
            </a:extLst>
          </p:cNvPr>
          <p:cNvSpPr/>
          <p:nvPr/>
        </p:nvSpPr>
        <p:spPr>
          <a:xfrm>
            <a:off x="523658" y="1409586"/>
            <a:ext cx="11034943" cy="1384995"/>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7: Blogs</a:t>
            </a:r>
          </a:p>
          <a:p>
            <a:endPar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Students can view and write blogs of their interests and profession.</a:t>
            </a:r>
          </a:p>
        </p:txBody>
      </p:sp>
      <p:sp>
        <p:nvSpPr>
          <p:cNvPr id="7" name="Rectangle 6">
            <a:extLst>
              <a:ext uri="{FF2B5EF4-FFF2-40B4-BE49-F238E27FC236}">
                <a16:creationId xmlns:a16="http://schemas.microsoft.com/office/drawing/2014/main" id="{DEADB075-B00B-4E81-85D6-D0A0722CC0C1}"/>
              </a:ext>
            </a:extLst>
          </p:cNvPr>
          <p:cNvSpPr/>
          <p:nvPr/>
        </p:nvSpPr>
        <p:spPr>
          <a:xfrm>
            <a:off x="523657" y="3658093"/>
            <a:ext cx="11034943" cy="1231106"/>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MODULE  8: CSE DA</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This page shows the details of CSE DA and members of DA.</a:t>
            </a:r>
            <a:r>
              <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t>
            </a:r>
            <a:endParaRPr lang="en-IN" dirty="0">
              <a:ln w="0"/>
              <a:solidFill>
                <a:srgbClr val="00206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5945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D1621305-4043-4155-BAE8-6F777C7AC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AD8538B-C28B-49F3-BAB5-34930BA1ED03}"/>
              </a:ext>
            </a:extLst>
          </p:cNvPr>
          <p:cNvSpPr/>
          <p:nvPr/>
        </p:nvSpPr>
        <p:spPr>
          <a:xfrm>
            <a:off x="3559699"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sp>
        <p:nvSpPr>
          <p:cNvPr id="7" name="Rectangle 6">
            <a:extLst>
              <a:ext uri="{FF2B5EF4-FFF2-40B4-BE49-F238E27FC236}">
                <a16:creationId xmlns:a16="http://schemas.microsoft.com/office/drawing/2014/main" id="{491E547D-B6CB-441B-9E38-D4ECC8EFEAF7}"/>
              </a:ext>
            </a:extLst>
          </p:cNvPr>
          <p:cNvSpPr/>
          <p:nvPr/>
        </p:nvSpPr>
        <p:spPr>
          <a:xfrm>
            <a:off x="577049" y="1307737"/>
            <a:ext cx="11114842" cy="1231106"/>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9: Events</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Students can view about the events conducted by the CSE DA.</a:t>
            </a:r>
          </a:p>
        </p:txBody>
      </p:sp>
      <p:sp>
        <p:nvSpPr>
          <p:cNvPr id="8" name="Rectangle 7">
            <a:extLst>
              <a:ext uri="{FF2B5EF4-FFF2-40B4-BE49-F238E27FC236}">
                <a16:creationId xmlns:a16="http://schemas.microsoft.com/office/drawing/2014/main" id="{45064E0F-D265-4EA2-A7E6-2B4C13EBD31E}"/>
              </a:ext>
            </a:extLst>
          </p:cNvPr>
          <p:cNvSpPr/>
          <p:nvPr/>
        </p:nvSpPr>
        <p:spPr>
          <a:xfrm>
            <a:off x="577049" y="3518939"/>
            <a:ext cx="11114842" cy="1600438"/>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MODULE  10: CSE Coding community</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This page shows the details of many problem statements for students to solve.</a:t>
            </a:r>
            <a:endParaRPr lang="en-IN" sz="2400" dirty="0">
              <a:ln w="0"/>
              <a:solidFill>
                <a:srgbClr val="00206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95000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696AC9E1-EA8A-49B7-8184-EF31DFFFB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7F0F584-D680-461D-B9C2-9B68B2021048}"/>
              </a:ext>
            </a:extLst>
          </p:cNvPr>
          <p:cNvSpPr/>
          <p:nvPr/>
        </p:nvSpPr>
        <p:spPr>
          <a:xfrm>
            <a:off x="3614569" y="35689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sp>
        <p:nvSpPr>
          <p:cNvPr id="6" name="Rectangle 5">
            <a:extLst>
              <a:ext uri="{FF2B5EF4-FFF2-40B4-BE49-F238E27FC236}">
                <a16:creationId xmlns:a16="http://schemas.microsoft.com/office/drawing/2014/main" id="{ABAE4F89-5CAD-4D35-8ACC-971EC00D0ACD}"/>
              </a:ext>
            </a:extLst>
          </p:cNvPr>
          <p:cNvSpPr/>
          <p:nvPr/>
        </p:nvSpPr>
        <p:spPr>
          <a:xfrm>
            <a:off x="594804" y="1372556"/>
            <a:ext cx="10582182" cy="1231106"/>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MODULE  11: Artists gallery</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Students can upload their art works and view art works.</a:t>
            </a:r>
            <a:endParaRPr lang="en-IN" sz="2400" dirty="0">
              <a:ln w="0"/>
              <a:solidFill>
                <a:srgbClr val="002060"/>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DA5F27EE-3035-41F0-9A51-F00601A9A4D2}"/>
              </a:ext>
            </a:extLst>
          </p:cNvPr>
          <p:cNvSpPr/>
          <p:nvPr/>
        </p:nvSpPr>
        <p:spPr>
          <a:xfrm>
            <a:off x="594804" y="3004001"/>
            <a:ext cx="10582182" cy="1231106"/>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MODULE  12: Weekly updates </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Weekly news on students achievement are displayed here.</a:t>
            </a:r>
            <a:endParaRPr lang="en-IN" sz="2400" dirty="0">
              <a:ln w="0"/>
              <a:solidFill>
                <a:srgbClr val="002060"/>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DBC1997F-E2DF-41ED-B00C-F1B72F725F61}"/>
              </a:ext>
            </a:extLst>
          </p:cNvPr>
          <p:cNvSpPr/>
          <p:nvPr/>
        </p:nvSpPr>
        <p:spPr>
          <a:xfrm>
            <a:off x="594804" y="4713227"/>
            <a:ext cx="10582182" cy="1231106"/>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MODULE  13: CSE page</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Students can view about CSE Department.</a:t>
            </a:r>
            <a:endParaRPr lang="en-IN" sz="2400" dirty="0">
              <a:ln w="0"/>
              <a:solidFill>
                <a:srgbClr val="00206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9817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6A15E-9530-4DD4-B0EB-D5361CAB8E38}"/>
              </a:ext>
            </a:extLst>
          </p:cNvPr>
          <p:cNvSpPr/>
          <p:nvPr/>
        </p:nvSpPr>
        <p:spPr>
          <a:xfrm>
            <a:off x="4081321" y="61401"/>
            <a:ext cx="3870911" cy="584775"/>
          </a:xfrm>
          <a:prstGeom prst="rect">
            <a:avLst/>
          </a:prstGeom>
          <a:solidFill>
            <a:schemeClr val="tx1"/>
          </a:solidFill>
        </p:spPr>
        <p:txBody>
          <a:bodyPr wrap="square" lIns="91440" tIns="45720" rIns="91440" bIns="45720">
            <a:spAutoFit/>
          </a:bodyPr>
          <a:lstStyle/>
          <a:p>
            <a:pPr algn="ctr"/>
            <a:r>
              <a:rPr lang="en-US" sz="3200" dirty="0">
                <a:ln w="0"/>
                <a:solidFill>
                  <a:schemeClr val="bg2"/>
                </a:solidFill>
                <a:effectLst>
                  <a:outerShdw blurRad="38100" dist="25400" dir="5400000" algn="ctr" rotWithShape="0">
                    <a:srgbClr val="6E747A">
                      <a:alpha val="43000"/>
                    </a:srgbClr>
                  </a:outerShdw>
                </a:effectLst>
              </a:rPr>
              <a:t>SEQUENCE DIAGRAM</a:t>
            </a:r>
          </a:p>
        </p:txBody>
      </p:sp>
      <p:pic>
        <p:nvPicPr>
          <p:cNvPr id="3" name="Picture 2">
            <a:extLst>
              <a:ext uri="{FF2B5EF4-FFF2-40B4-BE49-F238E27FC236}">
                <a16:creationId xmlns:a16="http://schemas.microsoft.com/office/drawing/2014/main" id="{0E106C28-3266-4496-AC84-B770B7D67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35" y="689698"/>
            <a:ext cx="8527129" cy="5630053"/>
          </a:xfrm>
          <a:prstGeom prst="rect">
            <a:avLst/>
          </a:prstGeom>
        </p:spPr>
      </p:pic>
      <p:pic>
        <p:nvPicPr>
          <p:cNvPr id="5" name="Picture 2" descr="C:\xampp\htdocs\SE PROJECT\logo.png">
            <a:extLst>
              <a:ext uri="{FF2B5EF4-FFF2-40B4-BE49-F238E27FC236}">
                <a16:creationId xmlns:a16="http://schemas.microsoft.com/office/drawing/2014/main" id="{3A86FFEF-D2AA-4A19-86B6-9F797E244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7683" y="6294422"/>
            <a:ext cx="4024317" cy="71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27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F0C5A72A-42CC-4DD9-8F5A-01CF22413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258" y="611578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E6B1405-5BDC-4250-A03C-82CEED87B705}"/>
              </a:ext>
            </a:extLst>
          </p:cNvPr>
          <p:cNvSpPr/>
          <p:nvPr/>
        </p:nvSpPr>
        <p:spPr>
          <a:xfrm>
            <a:off x="4031819" y="63089"/>
            <a:ext cx="4931206"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SCREENSHOTS</a:t>
            </a:r>
          </a:p>
        </p:txBody>
      </p:sp>
      <p:pic>
        <p:nvPicPr>
          <p:cNvPr id="7" name="Picture 2">
            <a:extLst>
              <a:ext uri="{FF2B5EF4-FFF2-40B4-BE49-F238E27FC236}">
                <a16:creationId xmlns:a16="http://schemas.microsoft.com/office/drawing/2014/main" id="{47DAE45F-B043-4876-BD0A-8F2F44581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46" b="5710"/>
          <a:stretch/>
        </p:blipFill>
        <p:spPr bwMode="auto">
          <a:xfrm>
            <a:off x="2106251" y="1369098"/>
            <a:ext cx="8552224" cy="474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B7403A30-54E9-4376-BCDA-637A8869B79F}"/>
              </a:ext>
            </a:extLst>
          </p:cNvPr>
          <p:cNvSpPr/>
          <p:nvPr/>
        </p:nvSpPr>
        <p:spPr>
          <a:xfrm>
            <a:off x="5338260" y="80842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Login page</a:t>
            </a:r>
          </a:p>
        </p:txBody>
      </p:sp>
    </p:spTree>
    <p:extLst>
      <p:ext uri="{BB962C8B-B14F-4D97-AF65-F5344CB8AC3E}">
        <p14:creationId xmlns:p14="http://schemas.microsoft.com/office/powerpoint/2010/main" val="416431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D567720D-3A75-40E2-A22B-46610F4D5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5EAF635-CAAA-41EE-A1F2-3CC20F7B519B}"/>
              </a:ext>
            </a:extLst>
          </p:cNvPr>
          <p:cNvSpPr/>
          <p:nvPr/>
        </p:nvSpPr>
        <p:spPr>
          <a:xfrm>
            <a:off x="4862010" y="25597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Home page</a:t>
            </a:r>
          </a:p>
        </p:txBody>
      </p:sp>
      <p:pic>
        <p:nvPicPr>
          <p:cNvPr id="6" name="Picture 2">
            <a:extLst>
              <a:ext uri="{FF2B5EF4-FFF2-40B4-BE49-F238E27FC236}">
                <a16:creationId xmlns:a16="http://schemas.microsoft.com/office/drawing/2014/main" id="{94662174-58AF-40B7-8D96-709C80155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51" b="7504"/>
          <a:stretch/>
        </p:blipFill>
        <p:spPr bwMode="auto">
          <a:xfrm>
            <a:off x="1438275" y="895273"/>
            <a:ext cx="9315450" cy="493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97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D3F71-4AD5-41FE-BCB9-2AA8424FAE4C}"/>
              </a:ext>
            </a:extLst>
          </p:cNvPr>
          <p:cNvSpPr/>
          <p:nvPr/>
        </p:nvSpPr>
        <p:spPr>
          <a:xfrm>
            <a:off x="5119185" y="14167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Home page</a:t>
            </a:r>
          </a:p>
        </p:txBody>
      </p:sp>
      <p:pic>
        <p:nvPicPr>
          <p:cNvPr id="5" name="Picture 2" descr="C:\xampp\htdocs\SE PROJECT\logo.png">
            <a:extLst>
              <a:ext uri="{FF2B5EF4-FFF2-40B4-BE49-F238E27FC236}">
                <a16:creationId xmlns:a16="http://schemas.microsoft.com/office/drawing/2014/main" id="{2F9A5D1F-A76F-4C70-9E14-BF6CC4336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8A38D52-C8D2-4D46-BECD-3F19498C5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21" b="6853"/>
          <a:stretch/>
        </p:blipFill>
        <p:spPr bwMode="auto">
          <a:xfrm>
            <a:off x="1670231" y="891000"/>
            <a:ext cx="9216231" cy="50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70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D3F71-4AD5-41FE-BCB9-2AA8424FAE4C}"/>
              </a:ext>
            </a:extLst>
          </p:cNvPr>
          <p:cNvSpPr/>
          <p:nvPr/>
        </p:nvSpPr>
        <p:spPr>
          <a:xfrm>
            <a:off x="4936838" y="31312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Home page</a:t>
            </a:r>
          </a:p>
        </p:txBody>
      </p:sp>
      <p:pic>
        <p:nvPicPr>
          <p:cNvPr id="5" name="Picture 2" descr="C:\xampp\htdocs\SE PROJECT\logo.png">
            <a:extLst>
              <a:ext uri="{FF2B5EF4-FFF2-40B4-BE49-F238E27FC236}">
                <a16:creationId xmlns:a16="http://schemas.microsoft.com/office/drawing/2014/main" id="{12CF8C74-A991-4EF9-95E1-948D3EF9C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1EC77D3-2FD1-46BD-9F4F-7A6396930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58" b="7956"/>
          <a:stretch/>
        </p:blipFill>
        <p:spPr bwMode="auto">
          <a:xfrm>
            <a:off x="1667477" y="951379"/>
            <a:ext cx="9176719" cy="499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30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6480E4-6A3E-49EC-9F16-B5F0DF69B4E0}"/>
              </a:ext>
            </a:extLst>
          </p:cNvPr>
          <p:cNvSpPr/>
          <p:nvPr/>
        </p:nvSpPr>
        <p:spPr>
          <a:xfrm>
            <a:off x="5233485" y="14167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Home page</a:t>
            </a:r>
          </a:p>
        </p:txBody>
      </p:sp>
      <p:pic>
        <p:nvPicPr>
          <p:cNvPr id="5" name="Picture 2" descr="C:\xampp\htdocs\SE PROJECT\logo.png">
            <a:extLst>
              <a:ext uri="{FF2B5EF4-FFF2-40B4-BE49-F238E27FC236}">
                <a16:creationId xmlns:a16="http://schemas.microsoft.com/office/drawing/2014/main" id="{DE334DAC-0F85-4718-9E83-489D1D147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209E400-99E3-48C7-B6D8-CE22FB0A6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2" b="7565"/>
          <a:stretch/>
        </p:blipFill>
        <p:spPr bwMode="auto">
          <a:xfrm>
            <a:off x="1657350" y="880187"/>
            <a:ext cx="9296400" cy="50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15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5E0C7A-E664-4F01-B9A7-CA39B0ABF337}"/>
              </a:ext>
            </a:extLst>
          </p:cNvPr>
          <p:cNvSpPr/>
          <p:nvPr/>
        </p:nvSpPr>
        <p:spPr>
          <a:xfrm>
            <a:off x="1862681" y="615307"/>
            <a:ext cx="8121902" cy="707886"/>
          </a:xfrm>
          <a:prstGeom prst="rect">
            <a:avLst/>
          </a:prstGeom>
          <a:solidFill>
            <a:schemeClr val="tx1"/>
          </a:solidFill>
        </p:spPr>
        <p:txBody>
          <a:bodyPr wrap="non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PROJECT TITLE: </a:t>
            </a:r>
            <a:r>
              <a:rPr lang="en-US" sz="4000" dirty="0">
                <a:ln w="0"/>
                <a:solidFill>
                  <a:srgbClr val="002060"/>
                </a:solidFill>
                <a:effectLst>
                  <a:outerShdw blurRad="38100" dist="25400" dir="5400000" algn="ctr" rotWithShape="0">
                    <a:srgbClr val="6E747A">
                      <a:alpha val="43000"/>
                    </a:srgbClr>
                  </a:outerShdw>
                </a:effectLst>
              </a:rPr>
              <a:t>TRAILBLAZER’S ARENA</a:t>
            </a:r>
          </a:p>
        </p:txBody>
      </p:sp>
      <p:sp>
        <p:nvSpPr>
          <p:cNvPr id="5" name="Rectangle 4">
            <a:extLst>
              <a:ext uri="{FF2B5EF4-FFF2-40B4-BE49-F238E27FC236}">
                <a16:creationId xmlns:a16="http://schemas.microsoft.com/office/drawing/2014/main" id="{9CA6C2FB-C6F4-47E2-9527-6C7368565A2F}"/>
              </a:ext>
            </a:extLst>
          </p:cNvPr>
          <p:cNvSpPr/>
          <p:nvPr/>
        </p:nvSpPr>
        <p:spPr>
          <a:xfrm>
            <a:off x="2806564" y="2299316"/>
            <a:ext cx="5886427" cy="3354765"/>
          </a:xfrm>
          <a:prstGeom prst="rect">
            <a:avLst/>
          </a:prstGeom>
          <a:solidFill>
            <a:schemeClr val="tx1"/>
          </a:solidFill>
        </p:spPr>
        <p:txBody>
          <a:bodyPr wrap="square" lIns="91440" tIns="45720" rIns="91440" bIns="45720">
            <a:spAutoFit/>
          </a:bodyPr>
          <a:lstStyle/>
          <a:p>
            <a:pPr algn="ctr"/>
            <a:r>
              <a:rPr lang="en-US" sz="3600" b="0" cap="none" spc="0" dirty="0">
                <a:ln w="0"/>
                <a:solidFill>
                  <a:schemeClr val="bg2"/>
                </a:solidFill>
                <a:effectLst>
                  <a:outerShdw blurRad="38100" dist="25400" dir="5400000" algn="ctr" rotWithShape="0">
                    <a:srgbClr val="6E747A">
                      <a:alpha val="43000"/>
                    </a:srgbClr>
                  </a:outerShdw>
                </a:effectLst>
              </a:rPr>
              <a:t>TEAM MEMBERS</a:t>
            </a:r>
          </a:p>
          <a:p>
            <a:pPr algn="ctr"/>
            <a:endParaRPr lang="en-US" sz="3600" b="0" cap="none" spc="0" dirty="0">
              <a:ln w="0"/>
              <a:solidFill>
                <a:srgbClr val="002060"/>
              </a:solidFill>
              <a:effectLst>
                <a:outerShdw blurRad="38100" dist="25400" dir="5400000" algn="ctr" rotWithShape="0">
                  <a:srgbClr val="6E747A">
                    <a:alpha val="43000"/>
                  </a:srgbClr>
                </a:outerShdw>
              </a:effectLst>
            </a:endParaRPr>
          </a:p>
          <a:p>
            <a:pPr algn="ctr"/>
            <a:r>
              <a:rPr lang="en-US" sz="2800" dirty="0">
                <a:ln w="0"/>
                <a:solidFill>
                  <a:srgbClr val="002060"/>
                </a:solidFill>
                <a:effectLst>
                  <a:outerShdw blurRad="38100" dist="25400" dir="5400000" algn="ctr" rotWithShape="0">
                    <a:srgbClr val="6E747A">
                      <a:alpha val="43000"/>
                    </a:srgbClr>
                  </a:outerShdw>
                </a:effectLst>
              </a:rPr>
              <a:t>MURALI KRISHNAN.P      18BCS001</a:t>
            </a:r>
          </a:p>
          <a:p>
            <a:pPr algn="ctr"/>
            <a:r>
              <a:rPr lang="en-US" sz="2800">
                <a:ln w="0"/>
                <a:solidFill>
                  <a:srgbClr val="002060"/>
                </a:solidFill>
                <a:effectLst>
                  <a:outerShdw blurRad="38100" dist="25400" dir="5400000" algn="ctr" rotWithShape="0">
                    <a:srgbClr val="6E747A">
                      <a:alpha val="43000"/>
                    </a:srgbClr>
                  </a:outerShdw>
                </a:effectLst>
              </a:rPr>
              <a:t>THANUMALYEN.K            </a:t>
            </a:r>
            <a:r>
              <a:rPr lang="en-US" sz="2800" dirty="0">
                <a:ln w="0"/>
                <a:solidFill>
                  <a:srgbClr val="002060"/>
                </a:solidFill>
                <a:effectLst>
                  <a:outerShdw blurRad="38100" dist="25400" dir="5400000" algn="ctr" rotWithShape="0">
                    <a:srgbClr val="6E747A">
                      <a:alpha val="43000"/>
                    </a:srgbClr>
                  </a:outerShdw>
                </a:effectLst>
              </a:rPr>
              <a:t>18BCS002</a:t>
            </a:r>
          </a:p>
          <a:p>
            <a:pPr algn="ctr"/>
            <a:r>
              <a:rPr lang="en-US" sz="2800" b="0" cap="none" spc="0" dirty="0">
                <a:ln w="0"/>
                <a:solidFill>
                  <a:srgbClr val="002060"/>
                </a:solidFill>
                <a:effectLst>
                  <a:outerShdw blurRad="38100" dist="25400" dir="5400000" algn="ctr" rotWithShape="0">
                    <a:srgbClr val="6E747A">
                      <a:alpha val="43000"/>
                    </a:srgbClr>
                  </a:outerShdw>
                </a:effectLst>
              </a:rPr>
              <a:t>MANJU.S                           18BCS007</a:t>
            </a:r>
          </a:p>
          <a:p>
            <a:pPr algn="ctr"/>
            <a:r>
              <a:rPr lang="en-US" sz="2800" dirty="0">
                <a:ln w="0"/>
                <a:solidFill>
                  <a:srgbClr val="002060"/>
                </a:solidFill>
                <a:effectLst>
                  <a:outerShdw blurRad="38100" dist="25400" dir="5400000" algn="ctr" rotWithShape="0">
                    <a:srgbClr val="6E747A">
                      <a:alpha val="43000"/>
                    </a:srgbClr>
                  </a:outerShdw>
                </a:effectLst>
              </a:rPr>
              <a:t>MRIDULA.C.S                    18BCS008</a:t>
            </a:r>
          </a:p>
          <a:p>
            <a:pPr algn="ctr"/>
            <a:r>
              <a:rPr lang="en-US" sz="2800" b="0" cap="none" spc="0" dirty="0">
                <a:ln w="0"/>
                <a:solidFill>
                  <a:srgbClr val="002060"/>
                </a:solidFill>
                <a:effectLst>
                  <a:outerShdw blurRad="38100" dist="25400" dir="5400000" algn="ctr" rotWithShape="0">
                    <a:srgbClr val="6E747A">
                      <a:alpha val="43000"/>
                    </a:srgbClr>
                  </a:outerShdw>
                </a:effectLst>
              </a:rPr>
              <a:t>VA</a:t>
            </a:r>
            <a:r>
              <a:rPr lang="en-US" sz="2800" dirty="0">
                <a:ln w="0"/>
                <a:solidFill>
                  <a:srgbClr val="002060"/>
                </a:solidFill>
                <a:effectLst>
                  <a:outerShdw blurRad="38100" dist="25400" dir="5400000" algn="ctr" rotWithShape="0">
                    <a:srgbClr val="6E747A">
                      <a:alpha val="43000"/>
                    </a:srgbClr>
                  </a:outerShdw>
                </a:effectLst>
              </a:rPr>
              <a:t>RSHINI.R                       18BCS073</a:t>
            </a:r>
            <a:endParaRPr lang="en-US" sz="2800" b="0" cap="none" spc="0" dirty="0">
              <a:ln w="0"/>
              <a:solidFill>
                <a:srgbClr val="002060"/>
              </a:solidFill>
              <a:effectLst>
                <a:outerShdw blurRad="38100" dist="25400" dir="5400000" algn="ctr" rotWithShape="0">
                  <a:srgbClr val="6E747A">
                    <a:alpha val="43000"/>
                  </a:srgbClr>
                </a:outerShdw>
              </a:effectLst>
            </a:endParaRPr>
          </a:p>
        </p:txBody>
      </p:sp>
      <p:pic>
        <p:nvPicPr>
          <p:cNvPr id="6" name="Picture 2" descr="C:\xampp\htdocs\SE PROJECT\logo.png">
            <a:extLst>
              <a:ext uri="{FF2B5EF4-FFF2-40B4-BE49-F238E27FC236}">
                <a16:creationId xmlns:a16="http://schemas.microsoft.com/office/drawing/2014/main" id="{936F2D14-6C1E-4896-BCCE-4F4CA47B9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049617"/>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805B522-E038-4235-B528-BBE254355B5B}"/>
              </a:ext>
            </a:extLst>
          </p:cNvPr>
          <p:cNvSpPr/>
          <p:nvPr/>
        </p:nvSpPr>
        <p:spPr>
          <a:xfrm>
            <a:off x="4040937" y="1506603"/>
            <a:ext cx="3574889" cy="646331"/>
          </a:xfrm>
          <a:prstGeom prst="rect">
            <a:avLst/>
          </a:prstGeom>
          <a:solidFill>
            <a:schemeClr val="tx1"/>
          </a:solidFill>
        </p:spPr>
        <p:txBody>
          <a:bodyPr wrap="none" lIns="91440" tIns="45720" rIns="91440" bIns="45720">
            <a:spAutoFit/>
          </a:bodyPr>
          <a:lstStyle/>
          <a:p>
            <a:pPr algn="ctr"/>
            <a:r>
              <a:rPr lang="en-US" sz="3600" dirty="0">
                <a:ln w="0"/>
                <a:solidFill>
                  <a:schemeClr val="bg2"/>
                </a:solidFill>
                <a:effectLst>
                  <a:outerShdw blurRad="38100" dist="25400" dir="5400000" algn="ctr" rotWithShape="0">
                    <a:srgbClr val="6E747A">
                      <a:alpha val="43000"/>
                    </a:srgbClr>
                  </a:outerShdw>
                </a:effectLst>
              </a:rPr>
              <a:t>TEAM NUMBER: </a:t>
            </a:r>
            <a:r>
              <a:rPr lang="en-US" sz="3600" dirty="0">
                <a:ln w="0"/>
                <a:solidFill>
                  <a:srgbClr val="002060"/>
                </a:solidFill>
                <a:effectLst>
                  <a:outerShdw blurRad="38100" dist="25400" dir="5400000" algn="ctr" rotWithShape="0">
                    <a:srgbClr val="6E747A">
                      <a:alpha val="43000"/>
                    </a:srgbClr>
                  </a:outerShdw>
                </a:effectLst>
              </a:rPr>
              <a:t>8</a:t>
            </a:r>
          </a:p>
        </p:txBody>
      </p:sp>
    </p:spTree>
    <p:extLst>
      <p:ext uri="{BB962C8B-B14F-4D97-AF65-F5344CB8AC3E}">
        <p14:creationId xmlns:p14="http://schemas.microsoft.com/office/powerpoint/2010/main" val="114917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EEA4B6-77E0-4DF1-A27A-32E0E86735EE}"/>
              </a:ext>
            </a:extLst>
          </p:cNvPr>
          <p:cNvSpPr/>
          <p:nvPr/>
        </p:nvSpPr>
        <p:spPr>
          <a:xfrm>
            <a:off x="5233485" y="141676"/>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Home page</a:t>
            </a:r>
          </a:p>
        </p:txBody>
      </p:sp>
      <p:pic>
        <p:nvPicPr>
          <p:cNvPr id="5" name="Picture 2" descr="C:\xampp\htdocs\SE PROJECT\logo.png">
            <a:extLst>
              <a:ext uri="{FF2B5EF4-FFF2-40B4-BE49-F238E27FC236}">
                <a16:creationId xmlns:a16="http://schemas.microsoft.com/office/drawing/2014/main" id="{30E91A45-2B12-45D6-B0D0-3AF87ED8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0A55298-04DA-4D49-B5D3-2D69AADA04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5" b="7173"/>
          <a:stretch/>
        </p:blipFill>
        <p:spPr bwMode="auto">
          <a:xfrm>
            <a:off x="1485899" y="788614"/>
            <a:ext cx="9388337" cy="515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83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46951B-38E7-46BD-8483-C9A74C56FCED}"/>
              </a:ext>
            </a:extLst>
          </p:cNvPr>
          <p:cNvSpPr/>
          <p:nvPr/>
        </p:nvSpPr>
        <p:spPr>
          <a:xfrm>
            <a:off x="5223960" y="189301"/>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About us page</a:t>
            </a:r>
          </a:p>
        </p:txBody>
      </p:sp>
      <p:pic>
        <p:nvPicPr>
          <p:cNvPr id="5" name="Picture 2" descr="C:\xampp\htdocs\SE PROJECT\logo.png">
            <a:extLst>
              <a:ext uri="{FF2B5EF4-FFF2-40B4-BE49-F238E27FC236}">
                <a16:creationId xmlns:a16="http://schemas.microsoft.com/office/drawing/2014/main" id="{950A86D4-2CF7-475E-9757-4E1F8D8E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F99C34C-5CA9-4C1E-BAB4-ADD03A45D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58" b="7271"/>
          <a:stretch/>
        </p:blipFill>
        <p:spPr bwMode="auto">
          <a:xfrm>
            <a:off x="1600199" y="847380"/>
            <a:ext cx="9294677" cy="509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519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1648C-C23A-44F5-BDB9-247947CAB9C7}"/>
              </a:ext>
            </a:extLst>
          </p:cNvPr>
          <p:cNvSpPr/>
          <p:nvPr/>
        </p:nvSpPr>
        <p:spPr>
          <a:xfrm>
            <a:off x="4623885" y="198826"/>
            <a:ext cx="353904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Comments page</a:t>
            </a:r>
          </a:p>
        </p:txBody>
      </p:sp>
      <p:pic>
        <p:nvPicPr>
          <p:cNvPr id="5" name="Picture 2" descr="C:\xampp\htdocs\SE PROJECT\logo.png">
            <a:extLst>
              <a:ext uri="{FF2B5EF4-FFF2-40B4-BE49-F238E27FC236}">
                <a16:creationId xmlns:a16="http://schemas.microsoft.com/office/drawing/2014/main" id="{49740588-3BEF-4557-B426-415FFE0F2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140FECD-829A-4B3C-B8E1-0EA38DC64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2" b="6857"/>
          <a:stretch/>
        </p:blipFill>
        <p:spPr bwMode="auto">
          <a:xfrm>
            <a:off x="1433945" y="805060"/>
            <a:ext cx="9324109" cy="513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009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9D42F-97BA-45B8-9614-5AE95AF18D21}"/>
              </a:ext>
            </a:extLst>
          </p:cNvPr>
          <p:cNvSpPr/>
          <p:nvPr/>
        </p:nvSpPr>
        <p:spPr>
          <a:xfrm>
            <a:off x="4445542" y="86380"/>
            <a:ext cx="3300915"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DIY World page</a:t>
            </a:r>
          </a:p>
        </p:txBody>
      </p:sp>
      <p:pic>
        <p:nvPicPr>
          <p:cNvPr id="5" name="Picture 2" descr="C:\xampp\htdocs\SE PROJECT\logo.png">
            <a:extLst>
              <a:ext uri="{FF2B5EF4-FFF2-40B4-BE49-F238E27FC236}">
                <a16:creationId xmlns:a16="http://schemas.microsoft.com/office/drawing/2014/main" id="{89062DED-D3BE-424C-998E-DE720595B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E8CEE435-D17B-4C14-9829-79F9FF047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44" b="5144"/>
          <a:stretch/>
        </p:blipFill>
        <p:spPr bwMode="auto">
          <a:xfrm>
            <a:off x="1493252" y="676275"/>
            <a:ext cx="9370009" cy="5268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670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46BB0D-1DC6-4EB5-9577-F40DE97A67EF}"/>
              </a:ext>
            </a:extLst>
          </p:cNvPr>
          <p:cNvSpPr/>
          <p:nvPr/>
        </p:nvSpPr>
        <p:spPr>
          <a:xfrm>
            <a:off x="5240301" y="170251"/>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Projects page</a:t>
            </a:r>
          </a:p>
        </p:txBody>
      </p:sp>
      <p:pic>
        <p:nvPicPr>
          <p:cNvPr id="5" name="Picture 2" descr="C:\xampp\htdocs\SE PROJECT\logo.png">
            <a:extLst>
              <a:ext uri="{FF2B5EF4-FFF2-40B4-BE49-F238E27FC236}">
                <a16:creationId xmlns:a16="http://schemas.microsoft.com/office/drawing/2014/main" id="{C56D6A6E-9541-47A3-A3C5-6DD5C0438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6045962"/>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F3BAAFB1-F460-4BBC-B2A0-FB4161A9B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2" b="7395"/>
          <a:stretch/>
        </p:blipFill>
        <p:spPr bwMode="auto">
          <a:xfrm>
            <a:off x="13558" y="1546199"/>
            <a:ext cx="6040342" cy="331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2A40C34B-C7BF-440F-9C93-0CFBEA2E23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963" b="10085"/>
          <a:stretch/>
        </p:blipFill>
        <p:spPr bwMode="auto">
          <a:xfrm>
            <a:off x="6095999" y="1546199"/>
            <a:ext cx="5979429" cy="331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6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FA88D0-4276-4B58-966C-2A18B0D830D4}"/>
              </a:ext>
            </a:extLst>
          </p:cNvPr>
          <p:cNvSpPr/>
          <p:nvPr/>
        </p:nvSpPr>
        <p:spPr>
          <a:xfrm>
            <a:off x="4833435" y="72124"/>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Projects page</a:t>
            </a:r>
          </a:p>
        </p:txBody>
      </p:sp>
      <p:pic>
        <p:nvPicPr>
          <p:cNvPr id="5" name="Picture 2" descr="C:\xampp\htdocs\SE PROJECT\logo.png">
            <a:extLst>
              <a:ext uri="{FF2B5EF4-FFF2-40B4-BE49-F238E27FC236}">
                <a16:creationId xmlns:a16="http://schemas.microsoft.com/office/drawing/2014/main" id="{B75AAFFA-3A3D-4802-8C2C-C0659ECC6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990" y="6131271"/>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30E96C6-9703-4552-8147-4947C7ADA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35" b="4935"/>
          <a:stretch/>
        </p:blipFill>
        <p:spPr bwMode="auto">
          <a:xfrm>
            <a:off x="766167" y="697123"/>
            <a:ext cx="4496992" cy="25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BA84A949-3F42-4D4E-8F20-2A3CA79D73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78" b="5078"/>
          <a:stretch/>
        </p:blipFill>
        <p:spPr bwMode="auto">
          <a:xfrm>
            <a:off x="6604430" y="697121"/>
            <a:ext cx="4496992" cy="252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E080889C-26F8-4440-99B3-5437C729DA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742" b="4742"/>
          <a:stretch/>
        </p:blipFill>
        <p:spPr bwMode="auto">
          <a:xfrm>
            <a:off x="3805237" y="3429000"/>
            <a:ext cx="4581525" cy="257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03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51621B-1F55-4C25-8E54-3C6F198CA26A}"/>
              </a:ext>
            </a:extLst>
          </p:cNvPr>
          <p:cNvSpPr/>
          <p:nvPr/>
        </p:nvSpPr>
        <p:spPr>
          <a:xfrm>
            <a:off x="4804860" y="173735"/>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Projects page</a:t>
            </a:r>
          </a:p>
        </p:txBody>
      </p:sp>
      <p:pic>
        <p:nvPicPr>
          <p:cNvPr id="5" name="Picture 2" descr="C:\xampp\htdocs\SE PROJECT\logo.png">
            <a:extLst>
              <a:ext uri="{FF2B5EF4-FFF2-40B4-BE49-F238E27FC236}">
                <a16:creationId xmlns:a16="http://schemas.microsoft.com/office/drawing/2014/main" id="{B38F53EC-1480-4AEC-AF0B-2407A5D16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990" y="6131271"/>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3E0F925-87EF-4781-8F11-37B3ED7C2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21" b="5021"/>
          <a:stretch/>
        </p:blipFill>
        <p:spPr bwMode="auto">
          <a:xfrm>
            <a:off x="233524" y="1638300"/>
            <a:ext cx="5683335" cy="319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11D800FF-8C70-4D1F-9C43-28EC922F1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18" b="5995"/>
          <a:stretch/>
        </p:blipFill>
        <p:spPr bwMode="auto">
          <a:xfrm>
            <a:off x="6096000" y="1638300"/>
            <a:ext cx="5707534" cy="319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251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54DEB0-2DA9-4E88-A859-9502F08D6E06}"/>
              </a:ext>
            </a:extLst>
          </p:cNvPr>
          <p:cNvSpPr/>
          <p:nvPr/>
        </p:nvSpPr>
        <p:spPr>
          <a:xfrm>
            <a:off x="4936838" y="545735"/>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Blogs page</a:t>
            </a:r>
          </a:p>
        </p:txBody>
      </p:sp>
      <p:pic>
        <p:nvPicPr>
          <p:cNvPr id="5" name="Picture 2" descr="C:\xampp\htdocs\SE PROJECT\logo.png">
            <a:extLst>
              <a:ext uri="{FF2B5EF4-FFF2-40B4-BE49-F238E27FC236}">
                <a16:creationId xmlns:a16="http://schemas.microsoft.com/office/drawing/2014/main" id="{CF9272FA-85BA-49B1-8AC2-E93F30A15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AAB05A4-3280-4006-BEC3-6FB7391004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36" b="4836"/>
          <a:stretch/>
        </p:blipFill>
        <p:spPr bwMode="auto">
          <a:xfrm>
            <a:off x="114300" y="1747467"/>
            <a:ext cx="5876927" cy="33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2BB81BE3-55D4-4CEA-8F31-F1E58BAF31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0" b="4790"/>
          <a:stretch/>
        </p:blipFill>
        <p:spPr bwMode="auto">
          <a:xfrm>
            <a:off x="6200773" y="1747466"/>
            <a:ext cx="5876927" cy="33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76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C17D52-63EE-4CD6-9FDE-8A0EF443EC7D}"/>
              </a:ext>
            </a:extLst>
          </p:cNvPr>
          <p:cNvSpPr/>
          <p:nvPr/>
        </p:nvSpPr>
        <p:spPr>
          <a:xfrm>
            <a:off x="5124492" y="561897"/>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CSE DA page</a:t>
            </a:r>
          </a:p>
        </p:txBody>
      </p:sp>
      <p:pic>
        <p:nvPicPr>
          <p:cNvPr id="5" name="Picture 2" descr="C:\xampp\htdocs\SE PROJECT\logo.png">
            <a:extLst>
              <a:ext uri="{FF2B5EF4-FFF2-40B4-BE49-F238E27FC236}">
                <a16:creationId xmlns:a16="http://schemas.microsoft.com/office/drawing/2014/main" id="{5E29FDFE-C1A6-4942-9DD0-DD45EA92E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616A4D0-73E9-4700-AA25-79F9803EF1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46" b="10425"/>
          <a:stretch/>
        </p:blipFill>
        <p:spPr bwMode="auto">
          <a:xfrm>
            <a:off x="114300" y="1924050"/>
            <a:ext cx="6037262"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DBCFC04F-ACF2-4C95-96A8-26F8E63FCF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21" b="7759"/>
          <a:stretch/>
        </p:blipFill>
        <p:spPr bwMode="auto">
          <a:xfrm>
            <a:off x="6283654" y="1924050"/>
            <a:ext cx="5798185"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14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8D060F-7807-4A26-8F55-AF3C77260967}"/>
              </a:ext>
            </a:extLst>
          </p:cNvPr>
          <p:cNvSpPr/>
          <p:nvPr/>
        </p:nvSpPr>
        <p:spPr>
          <a:xfrm>
            <a:off x="5109660" y="170251"/>
            <a:ext cx="2318324"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Events page</a:t>
            </a:r>
          </a:p>
        </p:txBody>
      </p:sp>
      <p:pic>
        <p:nvPicPr>
          <p:cNvPr id="5" name="Picture 2" descr="C:\xampp\htdocs\SE PROJECT\logo.png">
            <a:extLst>
              <a:ext uri="{FF2B5EF4-FFF2-40B4-BE49-F238E27FC236}">
                <a16:creationId xmlns:a16="http://schemas.microsoft.com/office/drawing/2014/main" id="{CBE3C98E-B929-42BE-B16C-3CD32BAB2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D90CD79-3C89-494B-90CC-A35E02998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43" b="4643"/>
          <a:stretch/>
        </p:blipFill>
        <p:spPr bwMode="auto">
          <a:xfrm>
            <a:off x="1779601" y="865525"/>
            <a:ext cx="9033401" cy="507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175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5FFDE0-2BA2-4E21-BF94-CF1089322BF5}"/>
              </a:ext>
            </a:extLst>
          </p:cNvPr>
          <p:cNvSpPr/>
          <p:nvPr/>
        </p:nvSpPr>
        <p:spPr>
          <a:xfrm>
            <a:off x="4305425" y="756794"/>
            <a:ext cx="2823344"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OBJECTIVE</a:t>
            </a:r>
          </a:p>
        </p:txBody>
      </p:sp>
      <p:sp>
        <p:nvSpPr>
          <p:cNvPr id="5" name="Rectangle 4">
            <a:extLst>
              <a:ext uri="{FF2B5EF4-FFF2-40B4-BE49-F238E27FC236}">
                <a16:creationId xmlns:a16="http://schemas.microsoft.com/office/drawing/2014/main" id="{1123B554-CE5A-45CE-8010-CF138063892A}"/>
              </a:ext>
            </a:extLst>
          </p:cNvPr>
          <p:cNvSpPr/>
          <p:nvPr/>
        </p:nvSpPr>
        <p:spPr>
          <a:xfrm>
            <a:off x="507354" y="2048988"/>
            <a:ext cx="11177291" cy="3416320"/>
          </a:xfrm>
          <a:prstGeom prst="rect">
            <a:avLst/>
          </a:prstGeom>
          <a:solidFill>
            <a:schemeClr val="tx1"/>
          </a:solidFill>
        </p:spPr>
        <p:txBody>
          <a:bodyPr wrap="none" lIns="91440" tIns="45720" rIns="91440" bIns="45720">
            <a:spAutoFit/>
          </a:bodyPr>
          <a:lstStyle/>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rPr>
              <a:t>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To develop an online platform especially for Computer Science students .</a:t>
            </a:r>
          </a:p>
          <a:p>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developing ideas and to meet the high demand requirements in the software market.</a:t>
            </a:r>
          </a:p>
          <a:p>
            <a:endParaRPr lang="en-US" sz="2400" dirty="0">
              <a:ln w="0"/>
              <a:solidFill>
                <a:srgbClr val="002060"/>
              </a:solidFill>
              <a:effectLst>
                <a:outerShdw blurRad="38100" dist="25400" dir="5400000" algn="ctr" rotWithShape="0">
                  <a:srgbClr val="6E747A">
                    <a:alpha val="43000"/>
                  </a:srgbClr>
                </a:outerShdw>
              </a:effectLst>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Active participation in the department association.</a:t>
            </a:r>
          </a:p>
          <a:p>
            <a:endParaRPr lang="en-US" sz="2400" dirty="0">
              <a:ln w="0"/>
              <a:solidFill>
                <a:srgbClr val="002060"/>
              </a:solidFill>
              <a:effectLst>
                <a:outerShdw blurRad="38100" dist="25400" dir="5400000" algn="ctr" rotWithShape="0">
                  <a:srgbClr val="6E747A">
                    <a:alpha val="43000"/>
                  </a:srgbClr>
                </a:outerShdw>
              </a:effectLst>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Make students strong in their domain.</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Knowledge about CSE DA.</a:t>
            </a:r>
          </a:p>
        </p:txBody>
      </p:sp>
      <p:pic>
        <p:nvPicPr>
          <p:cNvPr id="6" name="Picture 2" descr="C:\xampp\htdocs\SE PROJECT\logo.png">
            <a:extLst>
              <a:ext uri="{FF2B5EF4-FFF2-40B4-BE49-F238E27FC236}">
                <a16:creationId xmlns:a16="http://schemas.microsoft.com/office/drawing/2014/main" id="{41DD155A-E676-48F7-BD94-61E045F13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049617"/>
            <a:ext cx="5065964" cy="9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586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D4399A-08BC-4BC2-BB4B-E02F484C3CA9}"/>
              </a:ext>
            </a:extLst>
          </p:cNvPr>
          <p:cNvSpPr/>
          <p:nvPr/>
        </p:nvSpPr>
        <p:spPr>
          <a:xfrm>
            <a:off x="4069305" y="227401"/>
            <a:ext cx="483444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Coding community page</a:t>
            </a:r>
          </a:p>
        </p:txBody>
      </p:sp>
      <p:pic>
        <p:nvPicPr>
          <p:cNvPr id="5" name="Picture 2">
            <a:extLst>
              <a:ext uri="{FF2B5EF4-FFF2-40B4-BE49-F238E27FC236}">
                <a16:creationId xmlns:a16="http://schemas.microsoft.com/office/drawing/2014/main" id="{94FB0213-2565-4161-93AB-9E4E8D334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168" r="-1" b="5168"/>
          <a:stretch/>
        </p:blipFill>
        <p:spPr bwMode="auto">
          <a:xfrm>
            <a:off x="1826716" y="1028700"/>
            <a:ext cx="8784134" cy="49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xampp\htdocs\SE PROJECT\logo.png">
            <a:extLst>
              <a:ext uri="{FF2B5EF4-FFF2-40B4-BE49-F238E27FC236}">
                <a16:creationId xmlns:a16="http://schemas.microsoft.com/office/drawing/2014/main" id="{0F2BD437-CBED-468F-80A6-9982CA23A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D865362E-3BA6-40C8-B427-B726D650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369BFC8-19EC-42F9-874D-D19E12663DC5}"/>
              </a:ext>
            </a:extLst>
          </p:cNvPr>
          <p:cNvSpPr/>
          <p:nvPr/>
        </p:nvSpPr>
        <p:spPr>
          <a:xfrm>
            <a:off x="4069305" y="227401"/>
            <a:ext cx="483444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Artists gallery page</a:t>
            </a:r>
          </a:p>
        </p:txBody>
      </p:sp>
      <p:pic>
        <p:nvPicPr>
          <p:cNvPr id="7" name="Picture 2">
            <a:extLst>
              <a:ext uri="{FF2B5EF4-FFF2-40B4-BE49-F238E27FC236}">
                <a16:creationId xmlns:a16="http://schemas.microsoft.com/office/drawing/2014/main" id="{0905E941-8EBF-4E2F-BC17-2A835DA31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24" b="6314"/>
          <a:stretch/>
        </p:blipFill>
        <p:spPr bwMode="auto">
          <a:xfrm>
            <a:off x="142953" y="1632266"/>
            <a:ext cx="5871036" cy="3260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79678366-CD51-4963-BE05-99A2A78983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2" t="26170" r="18246" b="6569"/>
          <a:stretch/>
        </p:blipFill>
        <p:spPr bwMode="auto">
          <a:xfrm>
            <a:off x="6257925" y="1632266"/>
            <a:ext cx="5791122" cy="330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751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9C8FC540-13CA-4D01-BE21-E6875F0ED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06FA4F-2CFD-4966-BF60-B7930DA319DC}"/>
              </a:ext>
            </a:extLst>
          </p:cNvPr>
          <p:cNvSpPr/>
          <p:nvPr/>
        </p:nvSpPr>
        <p:spPr>
          <a:xfrm>
            <a:off x="4069305" y="227401"/>
            <a:ext cx="483444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Weekly news page</a:t>
            </a:r>
          </a:p>
        </p:txBody>
      </p:sp>
      <p:pic>
        <p:nvPicPr>
          <p:cNvPr id="6" name="Picture 2">
            <a:extLst>
              <a:ext uri="{FF2B5EF4-FFF2-40B4-BE49-F238E27FC236}">
                <a16:creationId xmlns:a16="http://schemas.microsoft.com/office/drawing/2014/main" id="{D96B41AA-4C72-4E5F-A2D3-2E913DFFCE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36" b="10648"/>
          <a:stretch/>
        </p:blipFill>
        <p:spPr bwMode="auto">
          <a:xfrm>
            <a:off x="1617518" y="1011781"/>
            <a:ext cx="9357014" cy="493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681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68ED4A7F-0CA8-4A8C-B7F8-72D104366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CD568F-9781-45E1-811D-897DDCDE7CFE}"/>
              </a:ext>
            </a:extLst>
          </p:cNvPr>
          <p:cNvSpPr/>
          <p:nvPr/>
        </p:nvSpPr>
        <p:spPr>
          <a:xfrm>
            <a:off x="5336130" y="275026"/>
            <a:ext cx="276012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CSE page</a:t>
            </a:r>
          </a:p>
        </p:txBody>
      </p:sp>
      <p:pic>
        <p:nvPicPr>
          <p:cNvPr id="6" name="Picture 2">
            <a:extLst>
              <a:ext uri="{FF2B5EF4-FFF2-40B4-BE49-F238E27FC236}">
                <a16:creationId xmlns:a16="http://schemas.microsoft.com/office/drawing/2014/main" id="{529DA475-0E72-478B-B4B8-64F0BF8F2D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65" b="7635"/>
          <a:stretch/>
        </p:blipFill>
        <p:spPr bwMode="auto">
          <a:xfrm>
            <a:off x="2047875" y="1106421"/>
            <a:ext cx="8877300" cy="483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5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58B74F8D-E512-4531-8872-ECB972ACD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811" y="6131191"/>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059DFE-8B1E-406F-BFF9-1C391EE3ECD9}"/>
              </a:ext>
            </a:extLst>
          </p:cNvPr>
          <p:cNvSpPr/>
          <p:nvPr/>
        </p:nvSpPr>
        <p:spPr>
          <a:xfrm>
            <a:off x="5164680" y="132151"/>
            <a:ext cx="2760120" cy="523220"/>
          </a:xfrm>
          <a:prstGeom prst="rect">
            <a:avLst/>
          </a:prstGeom>
          <a:solidFill>
            <a:srgbClr val="009999"/>
          </a:solidFill>
        </p:spPr>
        <p:txBody>
          <a:bodyPr wrap="square">
            <a:spAutoFit/>
          </a:bodyPr>
          <a:lstStyle/>
          <a:p>
            <a:pPr algn="ctr"/>
            <a:r>
              <a:rPr lang="en-US" sz="2800" dirty="0">
                <a:ln w="0"/>
                <a:solidFill>
                  <a:schemeClr val="bg2"/>
                </a:solidFill>
                <a:effectLst>
                  <a:outerShdw blurRad="38100" dist="25400" dir="5400000" algn="ctr" rotWithShape="0">
                    <a:srgbClr val="6E747A">
                      <a:alpha val="43000"/>
                    </a:srgbClr>
                  </a:outerShdw>
                </a:effectLst>
              </a:rPr>
              <a:t>Database tables</a:t>
            </a:r>
          </a:p>
        </p:txBody>
      </p:sp>
      <p:pic>
        <p:nvPicPr>
          <p:cNvPr id="7" name="Picture 2">
            <a:extLst>
              <a:ext uri="{FF2B5EF4-FFF2-40B4-BE49-F238E27FC236}">
                <a16:creationId xmlns:a16="http://schemas.microsoft.com/office/drawing/2014/main" id="{46EBD697-DC32-49B3-BC3C-D727A157F4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0" b="10366"/>
          <a:stretch/>
        </p:blipFill>
        <p:spPr bwMode="auto">
          <a:xfrm>
            <a:off x="1020366" y="726808"/>
            <a:ext cx="10151267" cy="5404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24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E41996D4-E068-4722-91FD-5FBDC7250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E8BC7FE-DA0E-4DC1-AEFC-CBFBABC06D48}"/>
              </a:ext>
            </a:extLst>
          </p:cNvPr>
          <p:cNvSpPr/>
          <p:nvPr/>
        </p:nvSpPr>
        <p:spPr>
          <a:xfrm>
            <a:off x="4327663" y="2505670"/>
            <a:ext cx="3536674" cy="923330"/>
          </a:xfrm>
          <a:prstGeom prst="rect">
            <a:avLst/>
          </a:prstGeom>
          <a:solidFill>
            <a:schemeClr val="bg1"/>
          </a:solidFill>
        </p:spPr>
        <p:txBody>
          <a:bodyPr wrap="none" lIns="91440" tIns="45720" rIns="91440" bIns="45720">
            <a:spAutoFit/>
          </a:bodyPr>
          <a:lstStyle/>
          <a:p>
            <a:pPr algn="ctr"/>
            <a:r>
              <a:rPr lang="en-US" sz="5400" b="0" cap="none" spc="0" dirty="0">
                <a:ln w="0"/>
                <a:solidFill>
                  <a:srgbClr val="002060"/>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43211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2105D459-3E52-4259-912A-739B3A4D0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116292"/>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32B1A24-42D3-4A56-92BB-1A12780B6CF1}"/>
              </a:ext>
            </a:extLst>
          </p:cNvPr>
          <p:cNvSpPr/>
          <p:nvPr/>
        </p:nvSpPr>
        <p:spPr>
          <a:xfrm>
            <a:off x="3987428" y="26902"/>
            <a:ext cx="4217139"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INTRODUCTION</a:t>
            </a:r>
          </a:p>
        </p:txBody>
      </p:sp>
      <p:sp>
        <p:nvSpPr>
          <p:cNvPr id="7" name="Rectangle 6">
            <a:extLst>
              <a:ext uri="{FF2B5EF4-FFF2-40B4-BE49-F238E27FC236}">
                <a16:creationId xmlns:a16="http://schemas.microsoft.com/office/drawing/2014/main" id="{BBB4A2D8-0024-4B18-8A3D-613ED7C5402F}"/>
              </a:ext>
            </a:extLst>
          </p:cNvPr>
          <p:cNvSpPr/>
          <p:nvPr/>
        </p:nvSpPr>
        <p:spPr>
          <a:xfrm>
            <a:off x="547453" y="853313"/>
            <a:ext cx="11097087" cy="5262979"/>
          </a:xfrm>
          <a:prstGeom prst="rect">
            <a:avLst/>
          </a:prstGeom>
          <a:solidFill>
            <a:schemeClr val="tx1"/>
          </a:solidFill>
        </p:spPr>
        <p:txBody>
          <a:bodyPr wrap="square">
            <a:spAutoFit/>
          </a:bodyPr>
          <a:lstStyle/>
          <a:p>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The Trailblazer’s arena is an online platform for students with enormous options like,</a:t>
            </a: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DIY encouragement.</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Project ideas</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Improve active participation.</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Improve coding and problem solving skills.</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Read and write blogs</a:t>
            </a:r>
          </a:p>
          <a:p>
            <a:pPr marL="285750" indent="-28575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View art gallery and upload art works.</a:t>
            </a:r>
          </a:p>
          <a:p>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t>
            </a:r>
          </a:p>
          <a:p>
            <a:pPr marL="285750" indent="-28575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View weekly news.</a:t>
            </a:r>
          </a:p>
        </p:txBody>
      </p:sp>
    </p:spTree>
    <p:extLst>
      <p:ext uri="{BB962C8B-B14F-4D97-AF65-F5344CB8AC3E}">
        <p14:creationId xmlns:p14="http://schemas.microsoft.com/office/powerpoint/2010/main" val="245972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70E3EF0F-6461-443E-868E-91EA26109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049617"/>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7D8555C-610F-4640-95C3-EF1438FDE707}"/>
              </a:ext>
            </a:extLst>
          </p:cNvPr>
          <p:cNvSpPr/>
          <p:nvPr/>
        </p:nvSpPr>
        <p:spPr>
          <a:xfrm>
            <a:off x="4305425" y="756794"/>
            <a:ext cx="2823344"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PURPOSE</a:t>
            </a:r>
          </a:p>
        </p:txBody>
      </p:sp>
      <p:sp>
        <p:nvSpPr>
          <p:cNvPr id="6" name="Rectangle 5">
            <a:extLst>
              <a:ext uri="{FF2B5EF4-FFF2-40B4-BE49-F238E27FC236}">
                <a16:creationId xmlns:a16="http://schemas.microsoft.com/office/drawing/2014/main" id="{D2CAAA73-690A-4931-B1CE-D3153A4D3295}"/>
              </a:ext>
            </a:extLst>
          </p:cNvPr>
          <p:cNvSpPr/>
          <p:nvPr/>
        </p:nvSpPr>
        <p:spPr>
          <a:xfrm>
            <a:off x="363986" y="1859340"/>
            <a:ext cx="11434438" cy="3785652"/>
          </a:xfrm>
          <a:prstGeom prst="rect">
            <a:avLst/>
          </a:prstGeom>
          <a:solidFill>
            <a:schemeClr val="tx1"/>
          </a:solidFill>
        </p:spPr>
        <p:txBody>
          <a:bodyPr wrap="square">
            <a:spAutoFit/>
          </a:bodyPr>
          <a:lstStyle/>
          <a:p>
            <a:pPr marL="342900" indent="-34290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Encourage students to get actively participated in their department </a:t>
            </a:r>
          </a:p>
          <a:p>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association activities.</a:t>
            </a:r>
          </a:p>
          <a:p>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342900" indent="-34290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Can  view DIY projects and real projects.</a:t>
            </a:r>
          </a:p>
          <a:p>
            <a:pPr marL="342900" indent="-34290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342900" indent="-34290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Can solve problems posted by the CSE Coding community.</a:t>
            </a:r>
          </a:p>
          <a:p>
            <a:pPr marL="342900" indent="-34290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342900" indent="-34290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To read and write blogs.</a:t>
            </a:r>
          </a:p>
          <a:p>
            <a:pPr marL="342900" indent="-342900">
              <a:buFont typeface="Arial" pitchFamily="34" charset="0"/>
              <a:buChar char="•"/>
            </a:pPr>
            <a:endPar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pPr marL="342900" indent="-342900">
              <a:buFont typeface="Arial" pitchFamily="34" charset="0"/>
              <a:buChar char="•"/>
            </a:pP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To view and upload art works.</a:t>
            </a:r>
          </a:p>
        </p:txBody>
      </p:sp>
    </p:spTree>
    <p:extLst>
      <p:ext uri="{BB962C8B-B14F-4D97-AF65-F5344CB8AC3E}">
        <p14:creationId xmlns:p14="http://schemas.microsoft.com/office/powerpoint/2010/main" val="222549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ED5B9FAD-8AE2-4704-B48A-DF9B26E71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049617"/>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4B2612-96A8-42A8-8FEA-49C75979E815}"/>
              </a:ext>
            </a:extLst>
          </p:cNvPr>
          <p:cNvSpPr/>
          <p:nvPr/>
        </p:nvSpPr>
        <p:spPr>
          <a:xfrm>
            <a:off x="3550822" y="145522"/>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EXISTING SYSTEM</a:t>
            </a:r>
          </a:p>
        </p:txBody>
      </p:sp>
      <p:sp>
        <p:nvSpPr>
          <p:cNvPr id="6" name="Rectangle 5">
            <a:extLst>
              <a:ext uri="{FF2B5EF4-FFF2-40B4-BE49-F238E27FC236}">
                <a16:creationId xmlns:a16="http://schemas.microsoft.com/office/drawing/2014/main" id="{E2C04378-5E66-434C-8F14-7AE486DCDE4C}"/>
              </a:ext>
            </a:extLst>
          </p:cNvPr>
          <p:cNvSpPr/>
          <p:nvPr/>
        </p:nvSpPr>
        <p:spPr>
          <a:xfrm>
            <a:off x="4006276" y="943943"/>
            <a:ext cx="4179448" cy="584775"/>
          </a:xfrm>
          <a:prstGeom prst="rect">
            <a:avLst/>
          </a:prstGeom>
          <a:solidFill>
            <a:srgbClr val="009999"/>
          </a:solidFill>
        </p:spPr>
        <p:txBody>
          <a:bodyPr wrap="square">
            <a:spAutoFit/>
          </a:bodyPr>
          <a:lstStyle/>
          <a:p>
            <a:pPr algn="ctr"/>
            <a:r>
              <a:rPr lang="en-US" sz="3200" dirty="0">
                <a:ln w="0"/>
                <a:solidFill>
                  <a:schemeClr val="bg2"/>
                </a:solidFill>
                <a:effectLst>
                  <a:outerShdw blurRad="38100" dist="25400" dir="5400000" algn="ctr" rotWithShape="0">
                    <a:srgbClr val="6E747A">
                      <a:alpha val="43000"/>
                    </a:srgbClr>
                  </a:outerShdw>
                </a:effectLst>
              </a:rPr>
              <a:t>Kctcseda.netlify.com</a:t>
            </a:r>
          </a:p>
        </p:txBody>
      </p:sp>
      <p:sp>
        <p:nvSpPr>
          <p:cNvPr id="8" name="Rectangle 7">
            <a:extLst>
              <a:ext uri="{FF2B5EF4-FFF2-40B4-BE49-F238E27FC236}">
                <a16:creationId xmlns:a16="http://schemas.microsoft.com/office/drawing/2014/main" id="{B7CA4E51-405B-48BB-B78F-06F396C4A55D}"/>
              </a:ext>
            </a:extLst>
          </p:cNvPr>
          <p:cNvSpPr/>
          <p:nvPr/>
        </p:nvSpPr>
        <p:spPr>
          <a:xfrm>
            <a:off x="457077" y="1726498"/>
            <a:ext cx="11150353" cy="4278094"/>
          </a:xfrm>
          <a:prstGeom prst="rect">
            <a:avLst/>
          </a:prstGeom>
          <a:solidFill>
            <a:schemeClr val="bg1"/>
          </a:solidFill>
        </p:spPr>
        <p:txBody>
          <a:bodyPr wrap="square" lIns="91440" tIns="45720" rIns="91440" bIns="45720">
            <a:spAutoFit/>
          </a:bodyPr>
          <a:lstStyle/>
          <a:p>
            <a:r>
              <a:rPr lang="en-US" sz="2800" b="0" cap="none" spc="0" dirty="0">
                <a:ln w="0"/>
                <a:solidFill>
                  <a:srgbClr val="002060"/>
                </a:solidFill>
                <a:effectLst>
                  <a:outerShdw blurRad="38100" dist="25400" dir="5400000" algn="ctr" rotWithShape="0">
                    <a:srgbClr val="6E747A">
                      <a:alpha val="43000"/>
                    </a:srgbClr>
                  </a:outerShdw>
                </a:effectLst>
              </a:rPr>
              <a:t>PROS:</a:t>
            </a:r>
          </a:p>
          <a:p>
            <a:pPr marL="342900" indent="-342900">
              <a:buFont typeface="Arial" panose="020B0604020202020204" pitchFamily="34" charset="0"/>
              <a:buChar char="•"/>
            </a:pPr>
            <a:r>
              <a:rPr lang="en-US" sz="2400" dirty="0">
                <a:ln w="0"/>
                <a:solidFill>
                  <a:srgbClr val="002060"/>
                </a:solidFill>
                <a:effectLst>
                  <a:outerShdw blurRad="38100" dist="25400" dir="5400000" algn="ctr" rotWithShape="0">
                    <a:srgbClr val="6E747A">
                      <a:alpha val="43000"/>
                    </a:srgbClr>
                  </a:outerShdw>
                </a:effectLst>
              </a:rPr>
              <a:t>A lot of options are available that includes,</a:t>
            </a:r>
          </a:p>
          <a:p>
            <a:r>
              <a:rPr lang="en-US" sz="2400" dirty="0">
                <a:ln w="0"/>
                <a:solidFill>
                  <a:srgbClr val="002060"/>
                </a:solidFill>
                <a:effectLst>
                  <a:outerShdw blurRad="38100" dist="25400" dir="5400000" algn="ctr" rotWithShape="0">
                    <a:srgbClr val="6E747A">
                      <a:alpha val="43000"/>
                    </a:srgbClr>
                  </a:outerShdw>
                </a:effectLst>
              </a:rPr>
              <a:t>                            About CSE DA</a:t>
            </a:r>
          </a:p>
          <a:p>
            <a:r>
              <a:rPr lang="en-US" sz="2400" dirty="0">
                <a:ln w="0"/>
                <a:solidFill>
                  <a:srgbClr val="002060"/>
                </a:solidFill>
                <a:effectLst>
                  <a:outerShdw blurRad="38100" dist="25400" dir="5400000" algn="ctr" rotWithShape="0">
                    <a:srgbClr val="6E747A">
                      <a:alpha val="43000"/>
                    </a:srgbClr>
                  </a:outerShdw>
                </a:effectLst>
              </a:rPr>
              <a:t>                            About DA Members</a:t>
            </a:r>
          </a:p>
          <a:p>
            <a:r>
              <a:rPr lang="en-US" sz="2400" dirty="0">
                <a:ln w="0"/>
                <a:solidFill>
                  <a:srgbClr val="002060"/>
                </a:solidFill>
                <a:effectLst>
                  <a:outerShdw blurRad="38100" dist="25400" dir="5400000" algn="ctr" rotWithShape="0">
                    <a:srgbClr val="6E747A">
                      <a:alpha val="43000"/>
                    </a:srgbClr>
                  </a:outerShdw>
                </a:effectLst>
              </a:rPr>
              <a:t>                            DA Events</a:t>
            </a:r>
          </a:p>
          <a:p>
            <a:r>
              <a:rPr lang="en-US" sz="2400" dirty="0">
                <a:ln w="0"/>
                <a:solidFill>
                  <a:srgbClr val="002060"/>
                </a:solidFill>
                <a:effectLst>
                  <a:outerShdw blurRad="38100" dist="25400" dir="5400000" algn="ctr" rotWithShape="0">
                    <a:srgbClr val="6E747A">
                      <a:alpha val="43000"/>
                    </a:srgbClr>
                  </a:outerShdw>
                </a:effectLst>
              </a:rPr>
              <a:t>                            Blogs</a:t>
            </a:r>
          </a:p>
          <a:p>
            <a:pPr marL="342900" indent="-342900">
              <a:buFont typeface="Arial" panose="020B0604020202020204" pitchFamily="34" charset="0"/>
              <a:buChar char="•"/>
            </a:pPr>
            <a:r>
              <a:rPr lang="en-US" sz="2400" dirty="0">
                <a:ln w="0"/>
                <a:solidFill>
                  <a:srgbClr val="002060"/>
                </a:solidFill>
                <a:effectLst>
                  <a:outerShdw blurRad="38100" dist="25400" dir="5400000" algn="ctr" rotWithShape="0">
                    <a:srgbClr val="6E747A">
                      <a:alpha val="43000"/>
                    </a:srgbClr>
                  </a:outerShdw>
                </a:effectLst>
              </a:rPr>
              <a:t>User Interface is good.</a:t>
            </a:r>
          </a:p>
          <a:p>
            <a:r>
              <a:rPr lang="en-US" sz="2800" dirty="0">
                <a:ln w="0"/>
                <a:solidFill>
                  <a:srgbClr val="002060"/>
                </a:solidFill>
                <a:effectLst>
                  <a:outerShdw blurRad="38100" dist="25400" dir="5400000" algn="ctr" rotWithShape="0">
                    <a:srgbClr val="6E747A">
                      <a:alpha val="43000"/>
                    </a:srgbClr>
                  </a:outerShdw>
                </a:effectLst>
              </a:rPr>
              <a:t>CONS:</a:t>
            </a:r>
          </a:p>
          <a:p>
            <a:pPr marL="342900" indent="-342900">
              <a:buFont typeface="Arial" panose="020B0604020202020204" pitchFamily="34" charset="0"/>
              <a:buChar char="•"/>
            </a:pPr>
            <a:r>
              <a:rPr lang="en-US" sz="2400" dirty="0">
                <a:ln w="0"/>
                <a:solidFill>
                  <a:srgbClr val="002060"/>
                </a:solidFill>
                <a:effectLst>
                  <a:outerShdw blurRad="38100" dist="25400" dir="5400000" algn="ctr" rotWithShape="0">
                    <a:srgbClr val="6E747A">
                      <a:alpha val="43000"/>
                    </a:srgbClr>
                  </a:outerShdw>
                </a:effectLst>
              </a:rPr>
              <a:t>Website is slow to load.</a:t>
            </a:r>
          </a:p>
          <a:p>
            <a:pPr marL="342900" indent="-342900">
              <a:buFont typeface="Arial" panose="020B0604020202020204" pitchFamily="34" charset="0"/>
              <a:buChar char="•"/>
            </a:pPr>
            <a:r>
              <a:rPr lang="en-US" sz="2400" dirty="0">
                <a:ln w="0"/>
                <a:solidFill>
                  <a:srgbClr val="002060"/>
                </a:solidFill>
                <a:effectLst>
                  <a:outerShdw blurRad="38100" dist="25400" dir="5400000" algn="ctr" rotWithShape="0">
                    <a:srgbClr val="6E747A">
                      <a:alpha val="43000"/>
                    </a:srgbClr>
                  </a:outerShdw>
                </a:effectLst>
              </a:rPr>
              <a:t>No backend functionality.</a:t>
            </a:r>
          </a:p>
          <a:p>
            <a:pPr marL="342900" indent="-342900">
              <a:buFont typeface="Arial" panose="020B0604020202020204" pitchFamily="34" charset="0"/>
              <a:buChar char="•"/>
            </a:pPr>
            <a:r>
              <a:rPr lang="en-US" sz="2400" dirty="0">
                <a:ln w="0"/>
                <a:solidFill>
                  <a:srgbClr val="002060"/>
                </a:solidFill>
                <a:effectLst>
                  <a:outerShdw blurRad="38100" dist="25400" dir="5400000" algn="ctr" rotWithShape="0">
                    <a:srgbClr val="6E747A">
                      <a:alpha val="43000"/>
                    </a:srgbClr>
                  </a:outerShdw>
                </a:effectLst>
              </a:rPr>
              <a:t>Not completed yet.</a:t>
            </a:r>
          </a:p>
        </p:txBody>
      </p:sp>
    </p:spTree>
    <p:extLst>
      <p:ext uri="{BB962C8B-B14F-4D97-AF65-F5344CB8AC3E}">
        <p14:creationId xmlns:p14="http://schemas.microsoft.com/office/powerpoint/2010/main" val="124831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xampp\htdocs\SE PROJECT\logo.png">
            <a:extLst>
              <a:ext uri="{FF2B5EF4-FFF2-40B4-BE49-F238E27FC236}">
                <a16:creationId xmlns:a16="http://schemas.microsoft.com/office/drawing/2014/main" id="{ECA4C128-DC96-4E5A-A8C1-D9514C7BE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036" y="6049617"/>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9832BB7-7C1A-47EB-8D0D-2A0FF096E4E4}"/>
              </a:ext>
            </a:extLst>
          </p:cNvPr>
          <p:cNvSpPr/>
          <p:nvPr/>
        </p:nvSpPr>
        <p:spPr>
          <a:xfrm>
            <a:off x="3550821"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USE CASE DIAGRAM</a:t>
            </a:r>
          </a:p>
        </p:txBody>
      </p:sp>
      <p:pic>
        <p:nvPicPr>
          <p:cNvPr id="8" name="Picture 7">
            <a:extLst>
              <a:ext uri="{FF2B5EF4-FFF2-40B4-BE49-F238E27FC236}">
                <a16:creationId xmlns:a16="http://schemas.microsoft.com/office/drawing/2014/main" id="{FFC89F00-E90A-4D80-8378-519398A6D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308" y="878890"/>
            <a:ext cx="8353888" cy="5241750"/>
          </a:xfrm>
          <a:prstGeom prst="rect">
            <a:avLst/>
          </a:prstGeom>
        </p:spPr>
      </p:pic>
    </p:spTree>
    <p:extLst>
      <p:ext uri="{BB962C8B-B14F-4D97-AF65-F5344CB8AC3E}">
        <p14:creationId xmlns:p14="http://schemas.microsoft.com/office/powerpoint/2010/main" val="404185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743BFD-C682-4F1D-9D7A-FACEF92F821B}"/>
              </a:ext>
            </a:extLst>
          </p:cNvPr>
          <p:cNvSpPr/>
          <p:nvPr/>
        </p:nvSpPr>
        <p:spPr>
          <a:xfrm>
            <a:off x="3559699"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sp>
        <p:nvSpPr>
          <p:cNvPr id="5" name="Rectangle 4">
            <a:extLst>
              <a:ext uri="{FF2B5EF4-FFF2-40B4-BE49-F238E27FC236}">
                <a16:creationId xmlns:a16="http://schemas.microsoft.com/office/drawing/2014/main" id="{A3ADC3AB-21B8-4DCA-852C-C13CF9A1B818}"/>
              </a:ext>
            </a:extLst>
          </p:cNvPr>
          <p:cNvSpPr/>
          <p:nvPr/>
        </p:nvSpPr>
        <p:spPr>
          <a:xfrm>
            <a:off x="535619" y="913667"/>
            <a:ext cx="11120762" cy="1969770"/>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1:  Login page</a:t>
            </a:r>
          </a:p>
          <a:p>
            <a:r>
              <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t>
            </a: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This module allows students to login or register to the website. Details are updated in the database. Whenever student logins to the system the details are checked in the database and directs to home page.                                                                    </a:t>
            </a:r>
          </a:p>
        </p:txBody>
      </p:sp>
      <p:sp>
        <p:nvSpPr>
          <p:cNvPr id="6" name="Rectangle 5">
            <a:extLst>
              <a:ext uri="{FF2B5EF4-FFF2-40B4-BE49-F238E27FC236}">
                <a16:creationId xmlns:a16="http://schemas.microsoft.com/office/drawing/2014/main" id="{CA533619-F641-4BAD-A8F5-96CB50B47378}"/>
              </a:ext>
            </a:extLst>
          </p:cNvPr>
          <p:cNvSpPr/>
          <p:nvPr/>
        </p:nvSpPr>
        <p:spPr>
          <a:xfrm>
            <a:off x="535619" y="3203528"/>
            <a:ext cx="11120762" cy="2123658"/>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2: Home page</a:t>
            </a:r>
          </a:p>
          <a:p>
            <a:endPar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a:t>
            </a:r>
            <a:r>
              <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Home page has the access to all the other modules in the website .It has various options to enter like comments section ,about us section and logout </a:t>
            </a:r>
            <a:r>
              <a:rPr lang="en-US" sz="2400" dirty="0" err="1">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option.It</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 includes the other available modules within the page.</a:t>
            </a:r>
          </a:p>
        </p:txBody>
      </p:sp>
      <p:pic>
        <p:nvPicPr>
          <p:cNvPr id="7" name="Picture 2" descr="C:\xampp\htdocs\SE PROJECT\logo.png">
            <a:extLst>
              <a:ext uri="{FF2B5EF4-FFF2-40B4-BE49-F238E27FC236}">
                <a16:creationId xmlns:a16="http://schemas.microsoft.com/office/drawing/2014/main" id="{18EF24DB-124C-474A-87AD-89FEC98CA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0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DE5EED-0B51-4698-B5C1-D2AB308B4D10}"/>
              </a:ext>
            </a:extLst>
          </p:cNvPr>
          <p:cNvSpPr/>
          <p:nvPr/>
        </p:nvSpPr>
        <p:spPr>
          <a:xfrm>
            <a:off x="707254" y="1314298"/>
            <a:ext cx="10777491" cy="1600438"/>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3: About us</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a:t>
            </a:r>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This section provides information about the website developers and objectives.</a:t>
            </a:r>
          </a:p>
        </p:txBody>
      </p:sp>
      <p:sp>
        <p:nvSpPr>
          <p:cNvPr id="5" name="Rectangle 4">
            <a:extLst>
              <a:ext uri="{FF2B5EF4-FFF2-40B4-BE49-F238E27FC236}">
                <a16:creationId xmlns:a16="http://schemas.microsoft.com/office/drawing/2014/main" id="{821B6593-344C-4DC8-A90A-48DDBBEC28A0}"/>
              </a:ext>
            </a:extLst>
          </p:cNvPr>
          <p:cNvSpPr/>
          <p:nvPr/>
        </p:nvSpPr>
        <p:spPr>
          <a:xfrm>
            <a:off x="3559699" y="101134"/>
            <a:ext cx="4962862" cy="707886"/>
          </a:xfrm>
          <a:prstGeom prst="rect">
            <a:avLst/>
          </a:prstGeom>
          <a:solidFill>
            <a:schemeClr val="tx1"/>
          </a:solidFill>
        </p:spPr>
        <p:txBody>
          <a:bodyPr wrap="square" lIns="91440" tIns="45720" rIns="91440" bIns="45720">
            <a:spAutoFit/>
          </a:bodyPr>
          <a:lstStyle/>
          <a:p>
            <a:pPr algn="ctr"/>
            <a:r>
              <a:rPr lang="en-US" sz="4000" dirty="0">
                <a:ln w="0"/>
                <a:solidFill>
                  <a:schemeClr val="bg2"/>
                </a:solidFill>
                <a:effectLst>
                  <a:outerShdw blurRad="38100" dist="25400" dir="5400000" algn="ctr" rotWithShape="0">
                    <a:srgbClr val="6E747A">
                      <a:alpha val="43000"/>
                    </a:srgbClr>
                  </a:outerShdw>
                </a:effectLst>
              </a:rPr>
              <a:t>MODULES INVOLVED</a:t>
            </a:r>
          </a:p>
        </p:txBody>
      </p:sp>
      <p:pic>
        <p:nvPicPr>
          <p:cNvPr id="6" name="Picture 2" descr="C:\xampp\htdocs\SE PROJECT\logo.png">
            <a:extLst>
              <a:ext uri="{FF2B5EF4-FFF2-40B4-BE49-F238E27FC236}">
                <a16:creationId xmlns:a16="http://schemas.microsoft.com/office/drawing/2014/main" id="{5B44FC14-55F1-462B-BDEB-81D620FC3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015" y="5944333"/>
            <a:ext cx="5065964" cy="9002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C2BF16F-9A37-49F2-9831-EE2A11125B5C}"/>
              </a:ext>
            </a:extLst>
          </p:cNvPr>
          <p:cNvSpPr/>
          <p:nvPr/>
        </p:nvSpPr>
        <p:spPr>
          <a:xfrm>
            <a:off x="707254" y="3652668"/>
            <a:ext cx="10777491" cy="1538883"/>
          </a:xfrm>
          <a:prstGeom prst="rect">
            <a:avLst/>
          </a:prstGeom>
          <a:solidFill>
            <a:schemeClr val="bg1"/>
          </a:solidFill>
        </p:spPr>
        <p:txBody>
          <a:bodyPr wrap="square">
            <a:spAutoFit/>
          </a:bodyPr>
          <a:lstStyle/>
          <a:p>
            <a:r>
              <a:rPr lang="en-US" sz="28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MODULE  4: Comments</a:t>
            </a:r>
          </a:p>
          <a:p>
            <a:endParaRPr lang="en-US"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endParaRPr>
          </a:p>
          <a:p>
            <a:r>
              <a:rPr lang="en-US" sz="2400" dirty="0">
                <a:ln w="0"/>
                <a:solidFill>
                  <a:srgbClr val="002060"/>
                </a:solidFill>
                <a:effectLst>
                  <a:outerShdw blurRad="38100" dist="25400" dir="5400000" algn="ctr" rotWithShape="0">
                    <a:srgbClr val="6E747A">
                      <a:alpha val="43000"/>
                    </a:srgbClr>
                  </a:outerShdw>
                </a:effectLst>
                <a:latin typeface="Calibri" pitchFamily="34" charset="0"/>
                <a:cs typeface="Calibri" pitchFamily="34" charset="0"/>
              </a:rPr>
              <a:t>DESCRIPTION: This section provides the student the ability to comment on the website about any queries or issues.</a:t>
            </a:r>
          </a:p>
        </p:txBody>
      </p:sp>
    </p:spTree>
    <p:extLst>
      <p:ext uri="{BB962C8B-B14F-4D97-AF65-F5344CB8AC3E}">
        <p14:creationId xmlns:p14="http://schemas.microsoft.com/office/powerpoint/2010/main" val="3081108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ustom 11">
      <a:dk1>
        <a:srgbClr val="F8F8F8"/>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Celestial</Template>
  <TotalTime>157</TotalTime>
  <Words>633</Words>
  <Application>Microsoft Office PowerPoint</Application>
  <PresentationFormat>Widescreen</PresentationFormat>
  <Paragraphs>130</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Mridula Suresh Kumar</dc:creator>
  <cp:lastModifiedBy>Mridula Suresh Kumar</cp:lastModifiedBy>
  <cp:revision>22</cp:revision>
  <dcterms:created xsi:type="dcterms:W3CDTF">2020-04-17T11:54:52Z</dcterms:created>
  <dcterms:modified xsi:type="dcterms:W3CDTF">2020-05-18T12:53:08Z</dcterms:modified>
</cp:coreProperties>
</file>